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9" r:id="rId2"/>
    <p:sldId id="1756" r:id="rId3"/>
    <p:sldId id="1770" r:id="rId4"/>
    <p:sldId id="1793" r:id="rId5"/>
    <p:sldId id="1808" r:id="rId6"/>
    <p:sldId id="1794" r:id="rId7"/>
    <p:sldId id="1795" r:id="rId8"/>
    <p:sldId id="1796" r:id="rId9"/>
    <p:sldId id="1797" r:id="rId10"/>
    <p:sldId id="1798" r:id="rId11"/>
    <p:sldId id="1799" r:id="rId12"/>
    <p:sldId id="1800" r:id="rId13"/>
    <p:sldId id="1801" r:id="rId14"/>
    <p:sldId id="1802" r:id="rId15"/>
    <p:sldId id="1803" r:id="rId16"/>
    <p:sldId id="1804" r:id="rId17"/>
    <p:sldId id="1805" r:id="rId18"/>
    <p:sldId id="1806" r:id="rId19"/>
    <p:sldId id="1807" r:id="rId20"/>
    <p:sldId id="1809" r:id="rId21"/>
    <p:sldId id="1810" r:id="rId22"/>
    <p:sldId id="1811" r:id="rId23"/>
    <p:sldId id="1812" r:id="rId24"/>
    <p:sldId id="1813" r:id="rId25"/>
    <p:sldId id="1764"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1756"/>
          </p14:sldIdLst>
        </p14:section>
        <p14:section name="一元和多元线性回归理论" id="{184ABE30-0B75-4545-88D7-5E80AB6AD319}">
          <p14:sldIdLst>
            <p14:sldId id="1770"/>
            <p14:sldId id="1793"/>
            <p14:sldId id="1808"/>
            <p14:sldId id="1794"/>
            <p14:sldId id="1795"/>
            <p14:sldId id="1796"/>
            <p14:sldId id="1797"/>
            <p14:sldId id="1798"/>
            <p14:sldId id="1799"/>
            <p14:sldId id="1800"/>
            <p14:sldId id="1801"/>
            <p14:sldId id="1802"/>
            <p14:sldId id="1803"/>
            <p14:sldId id="1804"/>
            <p14:sldId id="1805"/>
            <p14:sldId id="1806"/>
          </p14:sldIdLst>
        </p14:section>
        <p14:section name="线性回归python实现" id="{70CBAB2A-D090-44A0-9F47-E4DAD604918F}">
          <p14:sldIdLst>
            <p14:sldId id="1807"/>
          </p14:sldIdLst>
        </p14:section>
        <p14:section name="回归算法" id="{49532C1B-540C-4404-82AF-1AB6DDCCCABB}">
          <p14:sldIdLst>
            <p14:sldId id="1809"/>
          </p14:sldIdLst>
        </p14:section>
        <p14:section name="分类算法" id="{EEE31DCE-F7AE-4D48-9415-833F92C9AA93}">
          <p14:sldIdLst>
            <p14:sldId id="1810"/>
            <p14:sldId id="1811"/>
            <p14:sldId id="1812"/>
            <p14:sldId id="1813"/>
          </p14:sldIdLst>
        </p14:section>
        <p14:section name="封底" id="{843E591D-6EE2-4691-951C-C0C689F22170}">
          <p14:sldIdLst>
            <p14:sldId id="1764"/>
          </p14:sldIdLst>
        </p14:section>
      </p14:sectionLst>
    </p:ext>
    <p:ext uri="{EFAFB233-063F-42B5-8137-9DF3F51BA10A}">
      <p15:sldGuideLst xmlns:p15="http://schemas.microsoft.com/office/powerpoint/2012/main">
        <p15:guide id="4" pos="3840"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026" userDrawn="1">
          <p15:clr>
            <a:srgbClr val="A4A3A4"/>
          </p15:clr>
        </p15:guide>
        <p15:guide id="9" pos="4294" userDrawn="1">
          <p15:clr>
            <a:srgbClr val="A4A3A4"/>
          </p15:clr>
        </p15:guide>
        <p15:guide id="10" pos="5972" userDrawn="1">
          <p15:clr>
            <a:srgbClr val="A4A3A4"/>
          </p15:clr>
        </p15:guide>
        <p15:guide id="11" pos="52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CFBD"/>
    <a:srgbClr val="A62038"/>
    <a:srgbClr val="E8E8E8"/>
    <a:srgbClr val="F2F2F2"/>
    <a:srgbClr val="DBDBDB"/>
    <a:srgbClr val="404040"/>
    <a:srgbClr val="FEE848"/>
    <a:srgbClr val="E85106"/>
    <a:srgbClr val="9F0811"/>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6" autoAdjust="0"/>
    <p:restoredTop sz="94289" autoAdjust="0"/>
  </p:normalViewPr>
  <p:slideViewPr>
    <p:cSldViewPr snapToGrid="0" showGuides="1">
      <p:cViewPr varScale="1">
        <p:scale>
          <a:sx n="55" d="100"/>
          <a:sy n="55" d="100"/>
        </p:scale>
        <p:origin x="56" y="212"/>
      </p:cViewPr>
      <p:guideLst>
        <p:guide pos="3840"/>
        <p:guide orient="horz" pos="1003"/>
        <p:guide orient="horz" pos="1502"/>
        <p:guide orient="horz" pos="3113"/>
        <p:guide pos="2026"/>
        <p:guide pos="4294"/>
        <p:guide pos="5972"/>
        <p:guide pos="5292"/>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2022/8/14</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log.csdn.net/Zengmeng1998/article/details/10956820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csdn.net/heirenmin/article/details/9444340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统计学理论</a:t>
            </a:r>
            <a:r>
              <a:rPr lang="en-US" altLang="zh-CN" dirty="0">
                <a:hlinkClick r:id="rId3"/>
              </a:rPr>
              <a:t>—</a:t>
            </a:r>
            <a:r>
              <a:rPr lang="zh-CN" altLang="en-US" dirty="0">
                <a:hlinkClick r:id="rId3"/>
              </a:rPr>
              <a:t>一元线性回归</a:t>
            </a:r>
            <a:r>
              <a:rPr lang="en-US" altLang="zh-CN" dirty="0">
                <a:hlinkClick r:id="rId3"/>
              </a:rPr>
              <a:t>_</a:t>
            </a:r>
            <a:r>
              <a:rPr lang="zh-CN" altLang="en-US" dirty="0">
                <a:hlinkClick r:id="rId3"/>
              </a:rPr>
              <a:t>阿孟</a:t>
            </a:r>
            <a:r>
              <a:rPr lang="en-US" altLang="zh-CN" dirty="0" err="1">
                <a:hlinkClick r:id="rId3"/>
              </a:rPr>
              <a:t>dede</a:t>
            </a:r>
            <a:r>
              <a:rPr lang="zh-CN" altLang="en-US" dirty="0">
                <a:hlinkClick r:id="rId3"/>
              </a:rPr>
              <a:t>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统计学一元线性回归</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16041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多元线性回归模型</a:t>
            </a:r>
            <a:r>
              <a:rPr lang="en-US" altLang="zh-CN" dirty="0">
                <a:hlinkClick r:id="rId3"/>
              </a:rPr>
              <a:t>_</a:t>
            </a:r>
            <a:r>
              <a:rPr lang="zh-CN" altLang="en-US" dirty="0">
                <a:hlinkClick r:id="rId3"/>
              </a:rPr>
              <a:t>米斯特黄的博客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多元线性回归模型</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3246708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a:extLst>
              <a:ext uri="{FF2B5EF4-FFF2-40B4-BE49-F238E27FC236}">
                <a16:creationId xmlns:a16="http://schemas.microsoft.com/office/drawing/2014/main" id="{6EDAD85A-00BB-47A7-945B-4BAF53F476FD}"/>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矩形 12">
            <a:extLst>
              <a:ext uri="{FF2B5EF4-FFF2-40B4-BE49-F238E27FC236}">
                <a16:creationId xmlns:a16="http://schemas.microsoft.com/office/drawing/2014/main" id="{28A72677-C77E-4DF3-961C-0D55EE5FE60F}"/>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平行四边形 12">
            <a:extLst>
              <a:ext uri="{FF2B5EF4-FFF2-40B4-BE49-F238E27FC236}">
                <a16:creationId xmlns:a16="http://schemas.microsoft.com/office/drawing/2014/main" id="{D7406884-F6F7-442D-BB0B-4D2F904BE4DC}"/>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C9238C4-73E9-4488-8236-D27469F385A0}"/>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F4FF9E05-41EB-4402-86A6-F253D4C25C9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850159" y="-2897899"/>
            <a:ext cx="1181100" cy="132045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00000" contrast="20000"/>
                      </a14:imgEffect>
                    </a14:imgLayer>
                  </a14:imgProps>
                </a:ext>
                <a:ext uri="{28A0092B-C50C-407E-A947-70E740481C1C}">
                  <a14:useLocalDpi xmlns:a14="http://schemas.microsoft.com/office/drawing/2010/main" val="0"/>
                </a:ext>
              </a:extLst>
            </a:blip>
            <a:srcRect l="68781" t="-39299" r="3657"/>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12623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3591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2426BE-E934-474B-AA84-5FDF1A716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5618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B79D9FE-9926-4B65-873C-101156698B56}"/>
              </a:ext>
            </a:extLst>
          </p:cNvPr>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0" name="图片 9">
            <a:extLst>
              <a:ext uri="{FF2B5EF4-FFF2-40B4-BE49-F238E27FC236}">
                <a16:creationId xmlns:a16="http://schemas.microsoft.com/office/drawing/2014/main" id="{C37E6103-638C-46AB-A2C1-30CCB15CB75A}"/>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4CBC3A0F-B820-40CF-B28C-2F15C2A0F2C4}"/>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4964E17E-C0F8-49D0-9262-6288AB65229F}"/>
              </a:ext>
            </a:extLst>
          </p:cNvPr>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70" r:id="rId2"/>
    <p:sldLayoutId id="2147483692" r:id="rId3"/>
    <p:sldLayoutId id="2147483693" r:id="rId4"/>
    <p:sldLayoutId id="2147483697" r:id="rId5"/>
    <p:sldLayoutId id="2147483675" r:id="rId6"/>
    <p:sldLayoutId id="2147483680" r:id="rId7"/>
    <p:sldLayoutId id="2147483696" r:id="rId8"/>
    <p:sldLayoutId id="2147483681" r:id="rId9"/>
    <p:sldLayoutId id="2147483651" r:id="rId10"/>
    <p:sldLayoutId id="2147483695" r:id="rId11"/>
    <p:sldLayoutId id="2147483684" r:id="rId12"/>
    <p:sldLayoutId id="2147483652" r:id="rId13"/>
    <p:sldLayoutId id="214748369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zhuanlan.zhihu.com/p/483694937" TargetMode="External"/><Relationship Id="rId2" Type="http://schemas.openxmlformats.org/officeDocument/2006/relationships/hyperlink" Target="https://cloud.tencent.com/developer/article/1102103"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zhuanlan.zhihu.com/p/82114104" TargetMode="External"/><Relationship Id="rId2" Type="http://schemas.openxmlformats.org/officeDocument/2006/relationships/hyperlink" Target="https://blog.csdn.net/china1000/article/details/48597469" TargetMode="Externa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p:txBody>
          <a:bodyPr/>
          <a:lstStyle/>
          <a:p>
            <a:r>
              <a:rPr lang="zh-CN" altLang="en-US" spc="600" dirty="0"/>
              <a:t>机器学习内容分享</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spc="600" dirty="0"/>
              <a:t>上海交通大学 殷奕珉</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87B42D5-2282-6393-018B-411F9113D593}"/>
              </a:ext>
            </a:extLst>
          </p:cNvPr>
          <p:cNvSpPr>
            <a:spLocks noGrp="1"/>
          </p:cNvSpPr>
          <p:nvPr>
            <p:ph type="body" sz="quarter" idx="11"/>
          </p:nvPr>
        </p:nvSpPr>
        <p:spPr/>
        <p:txBody>
          <a:bodyPr/>
          <a:lstStyle/>
          <a:p>
            <a:r>
              <a:rPr lang="zh-CN" altLang="en-US" dirty="0"/>
              <a:t>一元线性回归：回归直线的拟合优度检验</a:t>
            </a:r>
          </a:p>
        </p:txBody>
      </p:sp>
      <p:sp>
        <p:nvSpPr>
          <p:cNvPr id="4" name="灯片编号占位符 3">
            <a:extLst>
              <a:ext uri="{FF2B5EF4-FFF2-40B4-BE49-F238E27FC236}">
                <a16:creationId xmlns:a16="http://schemas.microsoft.com/office/drawing/2014/main" id="{3B100D75-B9C5-2597-74C6-C13E8BF17C9A}"/>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pic>
        <p:nvPicPr>
          <p:cNvPr id="6" name="图片 5">
            <a:extLst>
              <a:ext uri="{FF2B5EF4-FFF2-40B4-BE49-F238E27FC236}">
                <a16:creationId xmlns:a16="http://schemas.microsoft.com/office/drawing/2014/main" id="{C5750591-634C-8EC3-A84B-9953D7936C87}"/>
              </a:ext>
            </a:extLst>
          </p:cNvPr>
          <p:cNvPicPr>
            <a:picLocks noChangeAspect="1"/>
          </p:cNvPicPr>
          <p:nvPr/>
        </p:nvPicPr>
        <p:blipFill>
          <a:blip r:embed="rId2"/>
          <a:stretch>
            <a:fillRect/>
          </a:stretch>
        </p:blipFill>
        <p:spPr>
          <a:xfrm>
            <a:off x="304800" y="1469081"/>
            <a:ext cx="4462716" cy="2732530"/>
          </a:xfrm>
          <a:prstGeom prst="rect">
            <a:avLst/>
          </a:prstGeom>
        </p:spPr>
      </p:pic>
      <p:pic>
        <p:nvPicPr>
          <p:cNvPr id="8" name="图片 7">
            <a:extLst>
              <a:ext uri="{FF2B5EF4-FFF2-40B4-BE49-F238E27FC236}">
                <a16:creationId xmlns:a16="http://schemas.microsoft.com/office/drawing/2014/main" id="{411906CA-044E-BB26-663F-5C2581250640}"/>
              </a:ext>
            </a:extLst>
          </p:cNvPr>
          <p:cNvPicPr>
            <a:picLocks noChangeAspect="1"/>
          </p:cNvPicPr>
          <p:nvPr/>
        </p:nvPicPr>
        <p:blipFill>
          <a:blip r:embed="rId3"/>
          <a:stretch>
            <a:fillRect/>
          </a:stretch>
        </p:blipFill>
        <p:spPr>
          <a:xfrm>
            <a:off x="4567299" y="1237104"/>
            <a:ext cx="7667502" cy="5047949"/>
          </a:xfrm>
          <a:prstGeom prst="rect">
            <a:avLst/>
          </a:prstGeom>
        </p:spPr>
      </p:pic>
    </p:spTree>
    <p:extLst>
      <p:ext uri="{BB962C8B-B14F-4D97-AF65-F5344CB8AC3E}">
        <p14:creationId xmlns:p14="http://schemas.microsoft.com/office/powerpoint/2010/main" val="36284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5133D0-26F1-608A-AA56-5B715B443546}"/>
              </a:ext>
            </a:extLst>
          </p:cNvPr>
          <p:cNvSpPr>
            <a:spLocks noGrp="1"/>
          </p:cNvSpPr>
          <p:nvPr>
            <p:ph type="body" sz="quarter" idx="11"/>
          </p:nvPr>
        </p:nvSpPr>
        <p:spPr/>
        <p:txBody>
          <a:bodyPr/>
          <a:lstStyle/>
          <a:p>
            <a:r>
              <a:rPr lang="zh-CN" altLang="en-US" dirty="0"/>
              <a:t>一元线性回归：显著性检验</a:t>
            </a:r>
          </a:p>
        </p:txBody>
      </p:sp>
      <p:sp>
        <p:nvSpPr>
          <p:cNvPr id="4" name="灯片编号占位符 3">
            <a:extLst>
              <a:ext uri="{FF2B5EF4-FFF2-40B4-BE49-F238E27FC236}">
                <a16:creationId xmlns:a16="http://schemas.microsoft.com/office/drawing/2014/main" id="{868365AF-8F1D-883E-16E8-011291687C32}"/>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pic>
        <p:nvPicPr>
          <p:cNvPr id="6" name="图片 5">
            <a:extLst>
              <a:ext uri="{FF2B5EF4-FFF2-40B4-BE49-F238E27FC236}">
                <a16:creationId xmlns:a16="http://schemas.microsoft.com/office/drawing/2014/main" id="{F3AEDB6A-9D8F-4D31-BD0C-8A9939A7ED28}"/>
              </a:ext>
            </a:extLst>
          </p:cNvPr>
          <p:cNvPicPr>
            <a:picLocks noChangeAspect="1"/>
          </p:cNvPicPr>
          <p:nvPr/>
        </p:nvPicPr>
        <p:blipFill>
          <a:blip r:embed="rId2"/>
          <a:stretch>
            <a:fillRect/>
          </a:stretch>
        </p:blipFill>
        <p:spPr>
          <a:xfrm>
            <a:off x="890587" y="1420069"/>
            <a:ext cx="10410825" cy="4457700"/>
          </a:xfrm>
          <a:prstGeom prst="rect">
            <a:avLst/>
          </a:prstGeom>
        </p:spPr>
      </p:pic>
    </p:spTree>
    <p:extLst>
      <p:ext uri="{BB962C8B-B14F-4D97-AF65-F5344CB8AC3E}">
        <p14:creationId xmlns:p14="http://schemas.microsoft.com/office/powerpoint/2010/main" val="184268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C34096-26AB-906A-E641-59A67D3502CF}"/>
              </a:ext>
            </a:extLst>
          </p:cNvPr>
          <p:cNvSpPr>
            <a:spLocks noGrp="1"/>
          </p:cNvSpPr>
          <p:nvPr>
            <p:ph type="body" sz="quarter" idx="11"/>
          </p:nvPr>
        </p:nvSpPr>
        <p:spPr/>
        <p:txBody>
          <a:bodyPr/>
          <a:lstStyle/>
          <a:p>
            <a:r>
              <a:rPr lang="zh-CN" altLang="en-US" dirty="0"/>
              <a:t>一元线性回归：残差</a:t>
            </a:r>
          </a:p>
        </p:txBody>
      </p:sp>
      <p:sp>
        <p:nvSpPr>
          <p:cNvPr id="4" name="灯片编号占位符 3">
            <a:extLst>
              <a:ext uri="{FF2B5EF4-FFF2-40B4-BE49-F238E27FC236}">
                <a16:creationId xmlns:a16="http://schemas.microsoft.com/office/drawing/2014/main" id="{7B7EA099-B0CF-2ACE-8672-27F6F57F7576}"/>
              </a:ext>
            </a:extLst>
          </p:cNvPr>
          <p:cNvSpPr>
            <a:spLocks noGrp="1"/>
          </p:cNvSpPr>
          <p:nvPr>
            <p:ph type="sldNum" sz="quarter" idx="4"/>
          </p:nvPr>
        </p:nvSpPr>
        <p:spPr/>
        <p:txBody>
          <a:bodyPr/>
          <a:lstStyle/>
          <a:p>
            <a:fld id="{548644C6-89F0-466C-949F-E70AD72679A8}" type="slidenum">
              <a:rPr lang="zh-CN" altLang="en-US" smtClean="0"/>
              <a:pPr/>
              <a:t>12</a:t>
            </a:fld>
            <a:endParaRPr lang="zh-CN" altLang="en-US"/>
          </a:p>
        </p:txBody>
      </p:sp>
      <p:pic>
        <p:nvPicPr>
          <p:cNvPr id="6" name="图片 5">
            <a:extLst>
              <a:ext uri="{FF2B5EF4-FFF2-40B4-BE49-F238E27FC236}">
                <a16:creationId xmlns:a16="http://schemas.microsoft.com/office/drawing/2014/main" id="{D3E51992-4737-A44A-5D93-4637C48D0EF8}"/>
              </a:ext>
            </a:extLst>
          </p:cNvPr>
          <p:cNvPicPr>
            <a:picLocks noChangeAspect="1"/>
          </p:cNvPicPr>
          <p:nvPr/>
        </p:nvPicPr>
        <p:blipFill>
          <a:blip r:embed="rId2"/>
          <a:stretch>
            <a:fillRect/>
          </a:stretch>
        </p:blipFill>
        <p:spPr>
          <a:xfrm>
            <a:off x="892372" y="1222308"/>
            <a:ext cx="8588178" cy="5432703"/>
          </a:xfrm>
          <a:prstGeom prst="rect">
            <a:avLst/>
          </a:prstGeom>
        </p:spPr>
      </p:pic>
    </p:spTree>
    <p:extLst>
      <p:ext uri="{BB962C8B-B14F-4D97-AF65-F5344CB8AC3E}">
        <p14:creationId xmlns:p14="http://schemas.microsoft.com/office/powerpoint/2010/main" val="310257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C19EF7-5AB9-E51A-0BBA-15555CE8FB27}"/>
              </a:ext>
            </a:extLst>
          </p:cNvPr>
          <p:cNvSpPr>
            <a:spLocks noGrp="1"/>
          </p:cNvSpPr>
          <p:nvPr>
            <p:ph type="body" sz="quarter" idx="11"/>
          </p:nvPr>
        </p:nvSpPr>
        <p:spPr/>
        <p:txBody>
          <a:bodyPr/>
          <a:lstStyle/>
          <a:p>
            <a:r>
              <a:rPr lang="zh-CN" altLang="en-US" dirty="0"/>
              <a:t>一元线性回归：标准化残差</a:t>
            </a:r>
          </a:p>
        </p:txBody>
      </p:sp>
      <p:sp>
        <p:nvSpPr>
          <p:cNvPr id="4" name="灯片编号占位符 3">
            <a:extLst>
              <a:ext uri="{FF2B5EF4-FFF2-40B4-BE49-F238E27FC236}">
                <a16:creationId xmlns:a16="http://schemas.microsoft.com/office/drawing/2014/main" id="{AF3256E6-383C-F5E3-5827-42437C42D893}"/>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pic>
        <p:nvPicPr>
          <p:cNvPr id="6" name="图片 5">
            <a:extLst>
              <a:ext uri="{FF2B5EF4-FFF2-40B4-BE49-F238E27FC236}">
                <a16:creationId xmlns:a16="http://schemas.microsoft.com/office/drawing/2014/main" id="{E93036D2-DF14-D1F9-408D-6DC4AA0F9CC3}"/>
              </a:ext>
            </a:extLst>
          </p:cNvPr>
          <p:cNvPicPr>
            <a:picLocks noChangeAspect="1"/>
          </p:cNvPicPr>
          <p:nvPr/>
        </p:nvPicPr>
        <p:blipFill>
          <a:blip r:embed="rId2"/>
          <a:stretch>
            <a:fillRect/>
          </a:stretch>
        </p:blipFill>
        <p:spPr>
          <a:xfrm>
            <a:off x="1281293" y="1868165"/>
            <a:ext cx="10123470" cy="3502488"/>
          </a:xfrm>
          <a:prstGeom prst="rect">
            <a:avLst/>
          </a:prstGeom>
        </p:spPr>
      </p:pic>
    </p:spTree>
    <p:extLst>
      <p:ext uri="{BB962C8B-B14F-4D97-AF65-F5344CB8AC3E}">
        <p14:creationId xmlns:p14="http://schemas.microsoft.com/office/powerpoint/2010/main" val="220800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52F007-1283-86F7-0A98-F46A5C94BB10}"/>
              </a:ext>
            </a:extLst>
          </p:cNvPr>
          <p:cNvSpPr>
            <a:spLocks noGrp="1"/>
          </p:cNvSpPr>
          <p:nvPr>
            <p:ph type="body" sz="quarter" idx="11"/>
          </p:nvPr>
        </p:nvSpPr>
        <p:spPr/>
        <p:txBody>
          <a:bodyPr/>
          <a:lstStyle/>
          <a:p>
            <a:r>
              <a:rPr lang="zh-CN" altLang="en-US" dirty="0"/>
              <a:t>多元线性回归</a:t>
            </a:r>
          </a:p>
        </p:txBody>
      </p:sp>
      <p:sp>
        <p:nvSpPr>
          <p:cNvPr id="3" name="文本占位符 2">
            <a:extLst>
              <a:ext uri="{FF2B5EF4-FFF2-40B4-BE49-F238E27FC236}">
                <a16:creationId xmlns:a16="http://schemas.microsoft.com/office/drawing/2014/main" id="{20B1CE58-6A4B-A60F-4214-9131DCDE7445}"/>
              </a:ext>
            </a:extLst>
          </p:cNvPr>
          <p:cNvSpPr>
            <a:spLocks noGrp="1"/>
          </p:cNvSpPr>
          <p:nvPr>
            <p:ph type="body" sz="quarter" idx="14"/>
          </p:nvPr>
        </p:nvSpPr>
        <p:spPr/>
        <p:txBody>
          <a:bodyPr/>
          <a:lstStyle/>
          <a:p>
            <a:endParaRPr lang="zh-CN" altLang="en-US"/>
          </a:p>
        </p:txBody>
      </p:sp>
      <p:sp>
        <p:nvSpPr>
          <p:cNvPr id="4" name="灯片编号占位符 3">
            <a:extLst>
              <a:ext uri="{FF2B5EF4-FFF2-40B4-BE49-F238E27FC236}">
                <a16:creationId xmlns:a16="http://schemas.microsoft.com/office/drawing/2014/main" id="{B2E99034-CBD2-E175-F3CF-C4CE18D4A0E9}"/>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pic>
        <p:nvPicPr>
          <p:cNvPr id="6" name="图片 5">
            <a:extLst>
              <a:ext uri="{FF2B5EF4-FFF2-40B4-BE49-F238E27FC236}">
                <a16:creationId xmlns:a16="http://schemas.microsoft.com/office/drawing/2014/main" id="{E163621B-B267-2ED7-7159-F1495585AC2D}"/>
              </a:ext>
            </a:extLst>
          </p:cNvPr>
          <p:cNvPicPr>
            <a:picLocks noChangeAspect="1"/>
          </p:cNvPicPr>
          <p:nvPr/>
        </p:nvPicPr>
        <p:blipFill>
          <a:blip r:embed="rId3"/>
          <a:stretch>
            <a:fillRect/>
          </a:stretch>
        </p:blipFill>
        <p:spPr>
          <a:xfrm>
            <a:off x="800100" y="1391494"/>
            <a:ext cx="10591800" cy="4514850"/>
          </a:xfrm>
          <a:prstGeom prst="rect">
            <a:avLst/>
          </a:prstGeom>
        </p:spPr>
      </p:pic>
    </p:spTree>
    <p:extLst>
      <p:ext uri="{BB962C8B-B14F-4D97-AF65-F5344CB8AC3E}">
        <p14:creationId xmlns:p14="http://schemas.microsoft.com/office/powerpoint/2010/main" val="704732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B70418-0A36-7B3E-23E0-E568B3727D4F}"/>
              </a:ext>
            </a:extLst>
          </p:cNvPr>
          <p:cNvSpPr>
            <a:spLocks noGrp="1"/>
          </p:cNvSpPr>
          <p:nvPr>
            <p:ph type="body" sz="quarter" idx="11"/>
          </p:nvPr>
        </p:nvSpPr>
        <p:spPr/>
        <p:txBody>
          <a:bodyPr/>
          <a:lstStyle/>
          <a:p>
            <a:r>
              <a:rPr lang="zh-CN" altLang="en-US" dirty="0"/>
              <a:t>多元线性回归</a:t>
            </a:r>
          </a:p>
        </p:txBody>
      </p:sp>
      <p:sp>
        <p:nvSpPr>
          <p:cNvPr id="4" name="灯片编号占位符 3">
            <a:extLst>
              <a:ext uri="{FF2B5EF4-FFF2-40B4-BE49-F238E27FC236}">
                <a16:creationId xmlns:a16="http://schemas.microsoft.com/office/drawing/2014/main" id="{D6786B4B-BB6D-CC25-6028-BEF78F4E8269}"/>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pic>
        <p:nvPicPr>
          <p:cNvPr id="6" name="图片 5">
            <a:extLst>
              <a:ext uri="{FF2B5EF4-FFF2-40B4-BE49-F238E27FC236}">
                <a16:creationId xmlns:a16="http://schemas.microsoft.com/office/drawing/2014/main" id="{C5943198-0D1E-4770-BF58-3F395CC7308D}"/>
              </a:ext>
            </a:extLst>
          </p:cNvPr>
          <p:cNvPicPr>
            <a:picLocks noChangeAspect="1"/>
          </p:cNvPicPr>
          <p:nvPr/>
        </p:nvPicPr>
        <p:blipFill>
          <a:blip r:embed="rId2"/>
          <a:stretch>
            <a:fillRect/>
          </a:stretch>
        </p:blipFill>
        <p:spPr>
          <a:xfrm>
            <a:off x="933450" y="1387575"/>
            <a:ext cx="10325100" cy="4962525"/>
          </a:xfrm>
          <a:prstGeom prst="rect">
            <a:avLst/>
          </a:prstGeom>
        </p:spPr>
      </p:pic>
    </p:spTree>
    <p:extLst>
      <p:ext uri="{BB962C8B-B14F-4D97-AF65-F5344CB8AC3E}">
        <p14:creationId xmlns:p14="http://schemas.microsoft.com/office/powerpoint/2010/main" val="322904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768376-9A67-3BEA-DE7D-8A54F52E823F}"/>
              </a:ext>
            </a:extLst>
          </p:cNvPr>
          <p:cNvSpPr>
            <a:spLocks noGrp="1"/>
          </p:cNvSpPr>
          <p:nvPr>
            <p:ph type="body" sz="quarter" idx="11"/>
          </p:nvPr>
        </p:nvSpPr>
        <p:spPr/>
        <p:txBody>
          <a:bodyPr/>
          <a:lstStyle/>
          <a:p>
            <a:r>
              <a:rPr lang="zh-CN" altLang="en-US" dirty="0"/>
              <a:t>多元线性回归</a:t>
            </a:r>
          </a:p>
        </p:txBody>
      </p:sp>
      <p:sp>
        <p:nvSpPr>
          <p:cNvPr id="4" name="灯片编号占位符 3">
            <a:extLst>
              <a:ext uri="{FF2B5EF4-FFF2-40B4-BE49-F238E27FC236}">
                <a16:creationId xmlns:a16="http://schemas.microsoft.com/office/drawing/2014/main" id="{C8CEE250-330E-FD50-802C-D4DD8B12E96D}"/>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pic>
        <p:nvPicPr>
          <p:cNvPr id="6" name="图片 5">
            <a:extLst>
              <a:ext uri="{FF2B5EF4-FFF2-40B4-BE49-F238E27FC236}">
                <a16:creationId xmlns:a16="http://schemas.microsoft.com/office/drawing/2014/main" id="{211DCC94-A095-C6F7-121F-A36920293CFC}"/>
              </a:ext>
            </a:extLst>
          </p:cNvPr>
          <p:cNvPicPr>
            <a:picLocks noChangeAspect="1"/>
          </p:cNvPicPr>
          <p:nvPr/>
        </p:nvPicPr>
        <p:blipFill>
          <a:blip r:embed="rId2"/>
          <a:stretch>
            <a:fillRect/>
          </a:stretch>
        </p:blipFill>
        <p:spPr>
          <a:xfrm>
            <a:off x="892372" y="1332901"/>
            <a:ext cx="9390203" cy="4976808"/>
          </a:xfrm>
          <a:prstGeom prst="rect">
            <a:avLst/>
          </a:prstGeom>
        </p:spPr>
      </p:pic>
    </p:spTree>
    <p:extLst>
      <p:ext uri="{BB962C8B-B14F-4D97-AF65-F5344CB8AC3E}">
        <p14:creationId xmlns:p14="http://schemas.microsoft.com/office/powerpoint/2010/main" val="2897454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B7F6D1-CC10-FD2D-C60B-FC631F5B869D}"/>
              </a:ext>
            </a:extLst>
          </p:cNvPr>
          <p:cNvSpPr>
            <a:spLocks noGrp="1"/>
          </p:cNvSpPr>
          <p:nvPr>
            <p:ph type="body" sz="quarter" idx="11"/>
          </p:nvPr>
        </p:nvSpPr>
        <p:spPr/>
        <p:txBody>
          <a:bodyPr/>
          <a:lstStyle/>
          <a:p>
            <a:r>
              <a:rPr lang="zh-CN" altLang="en-US" dirty="0"/>
              <a:t>多元线性回归</a:t>
            </a:r>
          </a:p>
        </p:txBody>
      </p:sp>
      <p:sp>
        <p:nvSpPr>
          <p:cNvPr id="4" name="灯片编号占位符 3">
            <a:extLst>
              <a:ext uri="{FF2B5EF4-FFF2-40B4-BE49-F238E27FC236}">
                <a16:creationId xmlns:a16="http://schemas.microsoft.com/office/drawing/2014/main" id="{77B09116-CC79-985F-69EB-8DABF9886342}"/>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pic>
        <p:nvPicPr>
          <p:cNvPr id="6" name="图片 5">
            <a:extLst>
              <a:ext uri="{FF2B5EF4-FFF2-40B4-BE49-F238E27FC236}">
                <a16:creationId xmlns:a16="http://schemas.microsoft.com/office/drawing/2014/main" id="{2B37417D-E610-990A-8940-399A1121F5FB}"/>
              </a:ext>
            </a:extLst>
          </p:cNvPr>
          <p:cNvPicPr>
            <a:picLocks noChangeAspect="1"/>
          </p:cNvPicPr>
          <p:nvPr/>
        </p:nvPicPr>
        <p:blipFill>
          <a:blip r:embed="rId2"/>
          <a:stretch>
            <a:fillRect/>
          </a:stretch>
        </p:blipFill>
        <p:spPr>
          <a:xfrm>
            <a:off x="871537" y="1514475"/>
            <a:ext cx="10448925" cy="3829050"/>
          </a:xfrm>
          <a:prstGeom prst="rect">
            <a:avLst/>
          </a:prstGeom>
        </p:spPr>
      </p:pic>
    </p:spTree>
    <p:extLst>
      <p:ext uri="{BB962C8B-B14F-4D97-AF65-F5344CB8AC3E}">
        <p14:creationId xmlns:p14="http://schemas.microsoft.com/office/powerpoint/2010/main" val="153384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6D05A8-F25D-D69F-A794-4BF053116E3C}"/>
              </a:ext>
            </a:extLst>
          </p:cNvPr>
          <p:cNvSpPr>
            <a:spLocks noGrp="1"/>
          </p:cNvSpPr>
          <p:nvPr>
            <p:ph type="body" sz="quarter" idx="11"/>
          </p:nvPr>
        </p:nvSpPr>
        <p:spPr/>
        <p:txBody>
          <a:bodyPr/>
          <a:lstStyle/>
          <a:p>
            <a:r>
              <a:rPr lang="zh-CN" altLang="en-US" dirty="0"/>
              <a:t>多元线性回归</a:t>
            </a:r>
          </a:p>
        </p:txBody>
      </p:sp>
      <p:sp>
        <p:nvSpPr>
          <p:cNvPr id="4" name="灯片编号占位符 3">
            <a:extLst>
              <a:ext uri="{FF2B5EF4-FFF2-40B4-BE49-F238E27FC236}">
                <a16:creationId xmlns:a16="http://schemas.microsoft.com/office/drawing/2014/main" id="{5163F89E-01FC-5FFA-A949-48D57E97EC19}"/>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pic>
        <p:nvPicPr>
          <p:cNvPr id="6" name="图片 5">
            <a:extLst>
              <a:ext uri="{FF2B5EF4-FFF2-40B4-BE49-F238E27FC236}">
                <a16:creationId xmlns:a16="http://schemas.microsoft.com/office/drawing/2014/main" id="{FC472FDF-25FB-5CDF-82CB-0F157494AF1E}"/>
              </a:ext>
            </a:extLst>
          </p:cNvPr>
          <p:cNvPicPr>
            <a:picLocks noChangeAspect="1"/>
          </p:cNvPicPr>
          <p:nvPr/>
        </p:nvPicPr>
        <p:blipFill>
          <a:blip r:embed="rId2"/>
          <a:stretch>
            <a:fillRect/>
          </a:stretch>
        </p:blipFill>
        <p:spPr>
          <a:xfrm>
            <a:off x="892372" y="1297813"/>
            <a:ext cx="9427640" cy="5305244"/>
          </a:xfrm>
          <a:prstGeom prst="rect">
            <a:avLst/>
          </a:prstGeom>
        </p:spPr>
      </p:pic>
    </p:spTree>
    <p:extLst>
      <p:ext uri="{BB962C8B-B14F-4D97-AF65-F5344CB8AC3E}">
        <p14:creationId xmlns:p14="http://schemas.microsoft.com/office/powerpoint/2010/main" val="171980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DE5757-077B-0716-0933-A87964212AB1}"/>
              </a:ext>
            </a:extLst>
          </p:cNvPr>
          <p:cNvSpPr>
            <a:spLocks noGrp="1"/>
          </p:cNvSpPr>
          <p:nvPr>
            <p:ph type="body" sz="quarter" idx="11"/>
          </p:nvPr>
        </p:nvSpPr>
        <p:spPr/>
        <p:txBody>
          <a:bodyPr/>
          <a:lstStyle/>
          <a:p>
            <a:r>
              <a:rPr lang="zh-CN" altLang="en-US" dirty="0"/>
              <a:t>线性回归的</a:t>
            </a:r>
            <a:r>
              <a:rPr lang="en-US" altLang="zh-CN" dirty="0"/>
              <a:t>python</a:t>
            </a:r>
            <a:r>
              <a:rPr lang="zh-CN" altLang="en-US" dirty="0"/>
              <a:t>实现</a:t>
            </a:r>
          </a:p>
        </p:txBody>
      </p:sp>
      <p:sp>
        <p:nvSpPr>
          <p:cNvPr id="3" name="文本占位符 2">
            <a:extLst>
              <a:ext uri="{FF2B5EF4-FFF2-40B4-BE49-F238E27FC236}">
                <a16:creationId xmlns:a16="http://schemas.microsoft.com/office/drawing/2014/main" id="{8A69A193-395E-D4DB-80A6-879BB46BC32D}"/>
              </a:ext>
            </a:extLst>
          </p:cNvPr>
          <p:cNvSpPr>
            <a:spLocks noGrp="1"/>
          </p:cNvSpPr>
          <p:nvPr>
            <p:ph type="body" sz="quarter" idx="14"/>
          </p:nvPr>
        </p:nvSpPr>
        <p:spPr/>
        <p:txBody>
          <a:bodyPr/>
          <a:lstStyle/>
          <a:p>
            <a:r>
              <a:rPr lang="en-US" altLang="zh-CN" dirty="0"/>
              <a:t>1. Simple Linear Regression and Hypothesis Testing</a:t>
            </a:r>
          </a:p>
          <a:p>
            <a:r>
              <a:rPr lang="en-US" altLang="zh-CN" dirty="0"/>
              <a:t>2. Multiple Linear Regression</a:t>
            </a:r>
            <a:endParaRPr lang="zh-CN" altLang="en-US" dirty="0"/>
          </a:p>
        </p:txBody>
      </p:sp>
      <p:sp>
        <p:nvSpPr>
          <p:cNvPr id="4" name="灯片编号占位符 3">
            <a:extLst>
              <a:ext uri="{FF2B5EF4-FFF2-40B4-BE49-F238E27FC236}">
                <a16:creationId xmlns:a16="http://schemas.microsoft.com/office/drawing/2014/main" id="{E8247949-7DD9-4E38-238D-BC91451D7866}"/>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spTree>
    <p:extLst>
      <p:ext uri="{BB962C8B-B14F-4D97-AF65-F5344CB8AC3E}">
        <p14:creationId xmlns:p14="http://schemas.microsoft.com/office/powerpoint/2010/main" val="323885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05">
            <a:extLst>
              <a:ext uri="{FF2B5EF4-FFF2-40B4-BE49-F238E27FC236}">
                <a16:creationId xmlns:a16="http://schemas.microsoft.com/office/drawing/2014/main" id="{3EA3E62A-1151-422E-A13B-82B6BCBD930C}"/>
              </a:ext>
            </a:extLst>
          </p:cNvPr>
          <p:cNvSpPr txBox="1"/>
          <p:nvPr/>
        </p:nvSpPr>
        <p:spPr>
          <a:xfrm>
            <a:off x="4976345" y="5091195"/>
            <a:ext cx="6745755" cy="56713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分类算法：理论介绍</a:t>
            </a:r>
            <a:r>
              <a:rPr lang="en-US" altLang="zh-CN" sz="3000" spc="300" dirty="0">
                <a:solidFill>
                  <a:srgbClr val="000000"/>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程序实现</a:t>
            </a:r>
          </a:p>
        </p:txBody>
      </p:sp>
      <p:sp>
        <p:nvSpPr>
          <p:cNvPr id="5" name="Object 207">
            <a:extLst>
              <a:ext uri="{FF2B5EF4-FFF2-40B4-BE49-F238E27FC236}">
                <a16:creationId xmlns:a16="http://schemas.microsoft.com/office/drawing/2014/main" id="{1FE7D1AB-0F6A-4246-AA09-AD6DF02621F6}"/>
              </a:ext>
            </a:extLst>
          </p:cNvPr>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python</a:t>
            </a:r>
            <a:r>
              <a:rPr lang="zh-CN" altLang="en-US" sz="3000" spc="300" dirty="0">
                <a:solidFill>
                  <a:srgbClr val="000000"/>
                </a:solidFill>
                <a:latin typeface="微软雅黑" panose="020B0503020204020204" pitchFamily="34" charset="-122"/>
                <a:ea typeface="微软雅黑" panose="020B0503020204020204" pitchFamily="34" charset="-122"/>
              </a:rPr>
              <a:t>实现方法</a:t>
            </a:r>
          </a:p>
        </p:txBody>
      </p:sp>
      <p:sp>
        <p:nvSpPr>
          <p:cNvPr id="7" name="Object 209">
            <a:extLst>
              <a:ext uri="{FF2B5EF4-FFF2-40B4-BE49-F238E27FC236}">
                <a16:creationId xmlns:a16="http://schemas.microsoft.com/office/drawing/2014/main" id="{560C5A8C-9FCB-43B5-9294-427E97E12054}"/>
              </a:ext>
            </a:extLst>
          </p:cNvPr>
          <p:cNvSpPr txBox="1"/>
          <p:nvPr/>
        </p:nvSpPr>
        <p:spPr>
          <a:xfrm>
            <a:off x="4944594" y="949490"/>
            <a:ext cx="6369501" cy="532389"/>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一元和多元线性回归理论</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4976345" y="3712521"/>
            <a:ext cx="6910855" cy="58101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回归算法：理论介绍</a:t>
            </a:r>
            <a:r>
              <a:rPr lang="en-US" altLang="zh-CN" sz="3000" spc="300" dirty="0">
                <a:solidFill>
                  <a:srgbClr val="000000"/>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程序实现</a:t>
            </a: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spTree>
    <p:extLst>
      <p:ext uri="{BB962C8B-B14F-4D97-AF65-F5344CB8AC3E}">
        <p14:creationId xmlns:p14="http://schemas.microsoft.com/office/powerpoint/2010/main" val="196762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695D91-ADE4-5B57-80B0-FA761C0AF187}"/>
              </a:ext>
            </a:extLst>
          </p:cNvPr>
          <p:cNvSpPr>
            <a:spLocks noGrp="1"/>
          </p:cNvSpPr>
          <p:nvPr>
            <p:ph type="body" sz="quarter" idx="11"/>
          </p:nvPr>
        </p:nvSpPr>
        <p:spPr/>
        <p:txBody>
          <a:bodyPr/>
          <a:lstStyle/>
          <a:p>
            <a:r>
              <a:rPr lang="zh-CN" altLang="en-US" dirty="0"/>
              <a:t>回归算法</a:t>
            </a:r>
          </a:p>
        </p:txBody>
      </p:sp>
      <p:sp>
        <p:nvSpPr>
          <p:cNvPr id="3" name="文本占位符 2">
            <a:extLst>
              <a:ext uri="{FF2B5EF4-FFF2-40B4-BE49-F238E27FC236}">
                <a16:creationId xmlns:a16="http://schemas.microsoft.com/office/drawing/2014/main" id="{E7E4CB5D-9E6C-262E-A2EB-463D73986B06}"/>
              </a:ext>
            </a:extLst>
          </p:cNvPr>
          <p:cNvSpPr>
            <a:spLocks noGrp="1"/>
          </p:cNvSpPr>
          <p:nvPr>
            <p:ph type="body" sz="quarter" idx="14"/>
          </p:nvPr>
        </p:nvSpPr>
        <p:spPr>
          <a:xfrm>
            <a:off x="1017746" y="1498600"/>
            <a:ext cx="10399554" cy="4670706"/>
          </a:xfrm>
        </p:spPr>
        <p:txBody>
          <a:bodyPr/>
          <a:lstStyle/>
          <a:p>
            <a:r>
              <a:rPr lang="en-US" altLang="zh-CN" sz="2000" b="0" dirty="0"/>
              <a:t>Linear Regression</a:t>
            </a:r>
            <a:r>
              <a:rPr lang="zh-CN" altLang="en-US" sz="2000" b="0" dirty="0"/>
              <a:t>线性回归</a:t>
            </a:r>
            <a:endParaRPr lang="en-US" altLang="zh-CN" sz="2000" b="0" dirty="0"/>
          </a:p>
          <a:p>
            <a:r>
              <a:rPr lang="en-US" altLang="zh-CN" sz="2000" b="0" dirty="0"/>
              <a:t>Logistic Regression</a:t>
            </a:r>
            <a:r>
              <a:rPr lang="zh-CN" altLang="en-US" sz="2000" b="0" dirty="0"/>
              <a:t>逻辑回归</a:t>
            </a:r>
            <a:endParaRPr lang="en-US" altLang="zh-CN" sz="2000" b="0" dirty="0"/>
          </a:p>
          <a:p>
            <a:r>
              <a:rPr lang="en-US" altLang="zh-CN" sz="2000" b="0" dirty="0"/>
              <a:t>Polynomial Regression</a:t>
            </a:r>
            <a:r>
              <a:rPr lang="zh-CN" altLang="en-US" sz="2000" b="0" dirty="0"/>
              <a:t>多项式回归</a:t>
            </a:r>
            <a:endParaRPr lang="en-US" altLang="zh-CN" sz="2000" b="0" dirty="0"/>
          </a:p>
          <a:p>
            <a:r>
              <a:rPr lang="en-US" altLang="zh-CN" sz="2000" b="0" dirty="0"/>
              <a:t>Stepwise Regression</a:t>
            </a:r>
            <a:r>
              <a:rPr lang="zh-CN" altLang="en-US" sz="2000" b="0" dirty="0"/>
              <a:t>逐步回归</a:t>
            </a:r>
            <a:endParaRPr lang="en-US" altLang="zh-CN" sz="2000" b="0" dirty="0"/>
          </a:p>
          <a:p>
            <a:r>
              <a:rPr lang="en-US" altLang="zh-CN" sz="2000" b="0" dirty="0"/>
              <a:t>Ridge Regression</a:t>
            </a:r>
            <a:r>
              <a:rPr lang="zh-CN" altLang="en-US" sz="2000" b="0" dirty="0"/>
              <a:t>岭回归</a:t>
            </a:r>
            <a:endParaRPr lang="en-US" altLang="zh-CN" sz="2000" b="0" dirty="0"/>
          </a:p>
          <a:p>
            <a:r>
              <a:rPr lang="en-US" altLang="zh-CN" sz="2000" b="0" dirty="0"/>
              <a:t>Lasso Regression</a:t>
            </a:r>
            <a:r>
              <a:rPr lang="zh-CN" altLang="en-US" sz="2000" b="0" dirty="0"/>
              <a:t>套索回归</a:t>
            </a:r>
            <a:endParaRPr lang="en-US" altLang="zh-CN" sz="2000" b="0" dirty="0"/>
          </a:p>
          <a:p>
            <a:pPr marL="0" indent="0">
              <a:buNone/>
            </a:pPr>
            <a:r>
              <a:rPr lang="zh-CN" altLang="en-US" sz="2000" b="0" dirty="0"/>
              <a:t>参考网址：</a:t>
            </a:r>
            <a:endParaRPr lang="en-US" altLang="zh-CN" sz="2000" b="0" dirty="0"/>
          </a:p>
          <a:p>
            <a:pPr marL="0" indent="0">
              <a:buNone/>
            </a:pPr>
            <a:r>
              <a:rPr lang="en-US" altLang="zh-CN" sz="2000" b="0" dirty="0">
                <a:hlinkClick r:id="rId2"/>
              </a:rPr>
              <a:t>https://cloud.tencent.com/developer/article/1102103</a:t>
            </a:r>
            <a:r>
              <a:rPr lang="en-US" altLang="zh-CN" sz="2000" b="0" dirty="0"/>
              <a:t> </a:t>
            </a:r>
          </a:p>
          <a:p>
            <a:pPr marL="0" indent="0">
              <a:buNone/>
            </a:pPr>
            <a:r>
              <a:rPr lang="en-US" altLang="zh-CN" sz="2000" b="0" dirty="0">
                <a:hlinkClick r:id="rId3"/>
              </a:rPr>
              <a:t>https://zhuanlan.zhihu.com/p/483694937</a:t>
            </a:r>
            <a:r>
              <a:rPr lang="en-US" altLang="zh-CN" sz="2000" b="0" dirty="0"/>
              <a:t> </a:t>
            </a:r>
            <a:endParaRPr lang="zh-CN" altLang="en-US" sz="2000" b="0" dirty="0"/>
          </a:p>
        </p:txBody>
      </p:sp>
      <p:sp>
        <p:nvSpPr>
          <p:cNvPr id="4" name="灯片编号占位符 3">
            <a:extLst>
              <a:ext uri="{FF2B5EF4-FFF2-40B4-BE49-F238E27FC236}">
                <a16:creationId xmlns:a16="http://schemas.microsoft.com/office/drawing/2014/main" id="{F8E8C702-FF57-87B6-D4CD-4695FAD2883F}"/>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spTree>
    <p:extLst>
      <p:ext uri="{BB962C8B-B14F-4D97-AF65-F5344CB8AC3E}">
        <p14:creationId xmlns:p14="http://schemas.microsoft.com/office/powerpoint/2010/main" val="415353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AE3074-5A9E-0783-651A-721424B0A328}"/>
              </a:ext>
            </a:extLst>
          </p:cNvPr>
          <p:cNvSpPr>
            <a:spLocks noGrp="1"/>
          </p:cNvSpPr>
          <p:nvPr>
            <p:ph type="body" sz="quarter" idx="11"/>
          </p:nvPr>
        </p:nvSpPr>
        <p:spPr/>
        <p:txBody>
          <a:bodyPr/>
          <a:lstStyle/>
          <a:p>
            <a:r>
              <a:rPr lang="zh-CN" altLang="en-US" dirty="0"/>
              <a:t>分类算法</a:t>
            </a:r>
          </a:p>
        </p:txBody>
      </p:sp>
      <p:sp>
        <p:nvSpPr>
          <p:cNvPr id="3" name="文本占位符 2">
            <a:extLst>
              <a:ext uri="{FF2B5EF4-FFF2-40B4-BE49-F238E27FC236}">
                <a16:creationId xmlns:a16="http://schemas.microsoft.com/office/drawing/2014/main" id="{AD1BCE8A-C58D-7FD4-F38F-36295398AF14}"/>
              </a:ext>
            </a:extLst>
          </p:cNvPr>
          <p:cNvSpPr>
            <a:spLocks noGrp="1"/>
          </p:cNvSpPr>
          <p:nvPr>
            <p:ph type="body" sz="quarter" idx="14"/>
          </p:nvPr>
        </p:nvSpPr>
        <p:spPr/>
        <p:txBody>
          <a:bodyPr/>
          <a:lstStyle/>
          <a:p>
            <a:r>
              <a:rPr lang="zh-CN" altLang="en-US" dirty="0"/>
              <a:t>真假新闻识别</a:t>
            </a:r>
            <a:endParaRPr lang="en-US" altLang="zh-CN" dirty="0"/>
          </a:p>
          <a:p>
            <a:r>
              <a:rPr lang="zh-CN" altLang="en-US" dirty="0"/>
              <a:t>水果分类</a:t>
            </a:r>
          </a:p>
        </p:txBody>
      </p:sp>
      <p:sp>
        <p:nvSpPr>
          <p:cNvPr id="4" name="灯片编号占位符 3">
            <a:extLst>
              <a:ext uri="{FF2B5EF4-FFF2-40B4-BE49-F238E27FC236}">
                <a16:creationId xmlns:a16="http://schemas.microsoft.com/office/drawing/2014/main" id="{1A52A511-2CC2-3EE3-A89F-A89CDD42FFA1}"/>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pic>
        <p:nvPicPr>
          <p:cNvPr id="1026" name="Picture 2" descr="preview">
            <a:extLst>
              <a:ext uri="{FF2B5EF4-FFF2-40B4-BE49-F238E27FC236}">
                <a16:creationId xmlns:a16="http://schemas.microsoft.com/office/drawing/2014/main" id="{F2FD51FE-79D5-0E89-BE61-04632F9EA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95" y="590308"/>
            <a:ext cx="7360571" cy="490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E95EC4-DE62-F8AA-FD92-3278106CCC59}"/>
              </a:ext>
            </a:extLst>
          </p:cNvPr>
          <p:cNvSpPr>
            <a:spLocks noGrp="1"/>
          </p:cNvSpPr>
          <p:nvPr>
            <p:ph type="body" sz="quarter" idx="11"/>
          </p:nvPr>
        </p:nvSpPr>
        <p:spPr/>
        <p:txBody>
          <a:bodyPr/>
          <a:lstStyle/>
          <a:p>
            <a:r>
              <a:rPr lang="zh-CN" altLang="en-US" dirty="0"/>
              <a:t>常用分类算法</a:t>
            </a:r>
          </a:p>
        </p:txBody>
      </p:sp>
      <p:sp>
        <p:nvSpPr>
          <p:cNvPr id="3" name="文本占位符 2">
            <a:extLst>
              <a:ext uri="{FF2B5EF4-FFF2-40B4-BE49-F238E27FC236}">
                <a16:creationId xmlns:a16="http://schemas.microsoft.com/office/drawing/2014/main" id="{0D4F648E-2C64-EF02-F996-1ED847E6A5D9}"/>
              </a:ext>
            </a:extLst>
          </p:cNvPr>
          <p:cNvSpPr>
            <a:spLocks noGrp="1"/>
          </p:cNvSpPr>
          <p:nvPr>
            <p:ph type="body" sz="quarter" idx="14"/>
          </p:nvPr>
        </p:nvSpPr>
        <p:spPr/>
        <p:txBody>
          <a:bodyPr/>
          <a:lstStyle/>
          <a:p>
            <a:r>
              <a:rPr lang="en-US" altLang="zh-CN" dirty="0"/>
              <a:t>Bayes </a:t>
            </a:r>
            <a:r>
              <a:rPr lang="zh-CN" altLang="en-US" dirty="0"/>
              <a:t>朴素贝叶斯</a:t>
            </a:r>
            <a:endParaRPr lang="en-US" altLang="zh-CN" dirty="0"/>
          </a:p>
          <a:p>
            <a:r>
              <a:rPr lang="en-US" altLang="zh-CN" dirty="0"/>
              <a:t>Decision Tree </a:t>
            </a:r>
            <a:r>
              <a:rPr lang="zh-CN" altLang="en-US" dirty="0"/>
              <a:t>决策树</a:t>
            </a:r>
            <a:endParaRPr lang="en-US" altLang="zh-CN" dirty="0"/>
          </a:p>
          <a:p>
            <a:r>
              <a:rPr lang="en-US" altLang="zh-CN" dirty="0"/>
              <a:t>SVM </a:t>
            </a:r>
            <a:r>
              <a:rPr lang="zh-CN" altLang="en-US" dirty="0"/>
              <a:t>支持向量机</a:t>
            </a:r>
            <a:endParaRPr lang="en-US" altLang="zh-CN" dirty="0"/>
          </a:p>
          <a:p>
            <a:r>
              <a:rPr lang="en-US" altLang="zh-CN" dirty="0"/>
              <a:t>KNN K</a:t>
            </a:r>
            <a:r>
              <a:rPr lang="zh-CN" altLang="en-US" dirty="0"/>
              <a:t>邻近</a:t>
            </a:r>
            <a:endParaRPr lang="en-US" altLang="zh-CN" dirty="0"/>
          </a:p>
          <a:p>
            <a:r>
              <a:rPr lang="en-US" altLang="zh-CN" dirty="0"/>
              <a:t>Logistic Regression </a:t>
            </a:r>
            <a:r>
              <a:rPr lang="zh-CN" altLang="en-US" dirty="0"/>
              <a:t>逻辑回归</a:t>
            </a:r>
            <a:endParaRPr lang="en-US" altLang="zh-CN" dirty="0"/>
          </a:p>
          <a:p>
            <a:r>
              <a:rPr lang="zh-CN" altLang="en-US" dirty="0"/>
              <a:t>神经网络</a:t>
            </a:r>
            <a:endParaRPr lang="en-US" altLang="zh-CN" dirty="0"/>
          </a:p>
          <a:p>
            <a:r>
              <a:rPr lang="en-US" altLang="zh-CN" dirty="0"/>
              <a:t>Ensemble Learning </a:t>
            </a:r>
          </a:p>
          <a:p>
            <a:endParaRPr lang="zh-CN" altLang="en-US" dirty="0"/>
          </a:p>
        </p:txBody>
      </p:sp>
      <p:sp>
        <p:nvSpPr>
          <p:cNvPr id="4" name="灯片编号占位符 3">
            <a:extLst>
              <a:ext uri="{FF2B5EF4-FFF2-40B4-BE49-F238E27FC236}">
                <a16:creationId xmlns:a16="http://schemas.microsoft.com/office/drawing/2014/main" id="{DBAF6E37-0B72-297B-AA65-6EF6DB7346FB}"/>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spTree>
    <p:extLst>
      <p:ext uri="{BB962C8B-B14F-4D97-AF65-F5344CB8AC3E}">
        <p14:creationId xmlns:p14="http://schemas.microsoft.com/office/powerpoint/2010/main" val="85992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213D97-4EAA-B95D-8DA7-44CBA1BD8978}"/>
              </a:ext>
            </a:extLst>
          </p:cNvPr>
          <p:cNvSpPr>
            <a:spLocks noGrp="1"/>
          </p:cNvSpPr>
          <p:nvPr>
            <p:ph type="body" sz="quarter" idx="11"/>
          </p:nvPr>
        </p:nvSpPr>
        <p:spPr/>
        <p:txBody>
          <a:bodyPr/>
          <a:lstStyle/>
          <a:p>
            <a:r>
              <a:rPr lang="zh-CN" altLang="en-US" dirty="0"/>
              <a:t>参考网站</a:t>
            </a:r>
          </a:p>
        </p:txBody>
      </p:sp>
      <p:sp>
        <p:nvSpPr>
          <p:cNvPr id="3" name="文本占位符 2">
            <a:extLst>
              <a:ext uri="{FF2B5EF4-FFF2-40B4-BE49-F238E27FC236}">
                <a16:creationId xmlns:a16="http://schemas.microsoft.com/office/drawing/2014/main" id="{ECD8C842-8446-F0FE-1390-D144ABE803C5}"/>
              </a:ext>
            </a:extLst>
          </p:cNvPr>
          <p:cNvSpPr>
            <a:spLocks noGrp="1"/>
          </p:cNvSpPr>
          <p:nvPr>
            <p:ph type="body" sz="quarter" idx="14"/>
          </p:nvPr>
        </p:nvSpPr>
        <p:spPr/>
        <p:txBody>
          <a:bodyPr/>
          <a:lstStyle/>
          <a:p>
            <a:r>
              <a:rPr lang="en-US" altLang="zh-CN" dirty="0">
                <a:hlinkClick r:id="rId2"/>
              </a:rPr>
              <a:t>https://blog.csdn.net/china1000/article/details/48597469</a:t>
            </a:r>
            <a:endParaRPr lang="en-US" altLang="zh-CN" dirty="0"/>
          </a:p>
          <a:p>
            <a:r>
              <a:rPr lang="en-US" altLang="zh-CN" dirty="0">
                <a:hlinkClick r:id="rId3"/>
              </a:rPr>
              <a:t>https://zhuanlan.zhihu.com/p/82114104</a:t>
            </a:r>
            <a:r>
              <a:rPr lang="en-US" altLang="zh-CN" dirty="0"/>
              <a:t> </a:t>
            </a:r>
            <a:endParaRPr lang="zh-CN" altLang="en-US" dirty="0"/>
          </a:p>
        </p:txBody>
      </p:sp>
      <p:sp>
        <p:nvSpPr>
          <p:cNvPr id="4" name="灯片编号占位符 3">
            <a:extLst>
              <a:ext uri="{FF2B5EF4-FFF2-40B4-BE49-F238E27FC236}">
                <a16:creationId xmlns:a16="http://schemas.microsoft.com/office/drawing/2014/main" id="{EC357B8B-0926-3C27-1079-E8AC1C5FF91A}"/>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spTree>
    <p:extLst>
      <p:ext uri="{BB962C8B-B14F-4D97-AF65-F5344CB8AC3E}">
        <p14:creationId xmlns:p14="http://schemas.microsoft.com/office/powerpoint/2010/main" val="317351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AC2394-4438-91B2-8529-701DAFF0A121}"/>
              </a:ext>
            </a:extLst>
          </p:cNvPr>
          <p:cNvSpPr>
            <a:spLocks noGrp="1"/>
          </p:cNvSpPr>
          <p:nvPr>
            <p:ph type="body" sz="quarter" idx="11"/>
          </p:nvPr>
        </p:nvSpPr>
        <p:spPr/>
        <p:txBody>
          <a:bodyPr/>
          <a:lstStyle/>
          <a:p>
            <a:r>
              <a:rPr lang="en-US" altLang="zh-CN" dirty="0"/>
              <a:t>LR</a:t>
            </a:r>
            <a:r>
              <a:rPr lang="zh-CN" altLang="en-US" dirty="0"/>
              <a:t>算法详解</a:t>
            </a:r>
          </a:p>
        </p:txBody>
      </p:sp>
      <p:sp>
        <p:nvSpPr>
          <p:cNvPr id="4" name="灯片编号占位符 3">
            <a:extLst>
              <a:ext uri="{FF2B5EF4-FFF2-40B4-BE49-F238E27FC236}">
                <a16:creationId xmlns:a16="http://schemas.microsoft.com/office/drawing/2014/main" id="{3AF4C729-F563-ADE5-C3CB-A71AE478E9D1}"/>
              </a:ext>
            </a:extLst>
          </p:cNvPr>
          <p:cNvSpPr>
            <a:spLocks noGrp="1"/>
          </p:cNvSpPr>
          <p:nvPr>
            <p:ph type="sldNum" sz="quarter" idx="4"/>
          </p:nvPr>
        </p:nvSpPr>
        <p:spPr/>
        <p:txBody>
          <a:bodyPr/>
          <a:lstStyle/>
          <a:p>
            <a:fld id="{548644C6-89F0-466C-949F-E70AD72679A8}" type="slidenum">
              <a:rPr lang="zh-CN" altLang="en-US" smtClean="0"/>
              <a:pPr/>
              <a:t>24</a:t>
            </a:fld>
            <a:endParaRPr lang="zh-CN" altLang="en-US"/>
          </a:p>
        </p:txBody>
      </p:sp>
      <p:sp>
        <p:nvSpPr>
          <p:cNvPr id="6" name="文本占位符 2">
            <a:extLst>
              <a:ext uri="{FF2B5EF4-FFF2-40B4-BE49-F238E27FC236}">
                <a16:creationId xmlns:a16="http://schemas.microsoft.com/office/drawing/2014/main" id="{EDBB0E95-0147-3882-C580-953392BE7432}"/>
              </a:ext>
            </a:extLst>
          </p:cNvPr>
          <p:cNvSpPr>
            <a:spLocks noGrp="1"/>
          </p:cNvSpPr>
          <p:nvPr>
            <p:ph type="body" sz="quarter" idx="14"/>
          </p:nvPr>
        </p:nvSpPr>
        <p:spPr>
          <a:xfrm>
            <a:off x="1017746" y="1498600"/>
            <a:ext cx="10399554" cy="4286377"/>
          </a:xfrm>
        </p:spPr>
        <p:txBody>
          <a:bodyPr/>
          <a:lstStyle/>
          <a:p>
            <a:r>
              <a:rPr lang="zh-CN" altLang="en-US" dirty="0"/>
              <a:t>见文件：机器学习</a:t>
            </a:r>
            <a:r>
              <a:rPr lang="en-US" altLang="zh-CN" dirty="0"/>
              <a:t>-LR</a:t>
            </a:r>
            <a:r>
              <a:rPr lang="zh-CN" altLang="en-US" dirty="0"/>
              <a:t>算法</a:t>
            </a:r>
            <a:r>
              <a:rPr lang="en-US" altLang="zh-CN" dirty="0"/>
              <a:t>-</a:t>
            </a:r>
            <a:r>
              <a:rPr lang="en-US" altLang="zh-CN" dirty="0" err="1"/>
              <a:t>yym</a:t>
            </a:r>
            <a:endParaRPr lang="zh-CN" altLang="en-US" dirty="0"/>
          </a:p>
        </p:txBody>
      </p:sp>
    </p:spTree>
    <p:extLst>
      <p:ext uri="{BB962C8B-B14F-4D97-AF65-F5344CB8AC3E}">
        <p14:creationId xmlns:p14="http://schemas.microsoft.com/office/powerpoint/2010/main" val="382921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en-US" altLang="zh-CN" sz="6600" b="0" dirty="0"/>
              <a:t>THANK YOU</a:t>
            </a:r>
            <a:endParaRPr lang="zh-CN" altLang="en-US" sz="6600" b="0" dirty="0"/>
          </a:p>
        </p:txBody>
      </p:sp>
    </p:spTree>
    <p:extLst>
      <p:ext uri="{BB962C8B-B14F-4D97-AF65-F5344CB8AC3E}">
        <p14:creationId xmlns:p14="http://schemas.microsoft.com/office/powerpoint/2010/main" val="389403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一元和多元线性回归理论</a:t>
            </a: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a:extLst>
              <a:ext uri="{FF2B5EF4-FFF2-40B4-BE49-F238E27FC236}">
                <a16:creationId xmlns:a16="http://schemas.microsoft.com/office/drawing/2014/main" id="{6C446422-E40A-4A1D-9267-02F85ED1131A}"/>
              </a:ext>
            </a:extLst>
          </p:cNvPr>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
        <p:nvSpPr>
          <p:cNvPr id="6" name="文本占位符 5">
            <a:extLst>
              <a:ext uri="{FF2B5EF4-FFF2-40B4-BE49-F238E27FC236}">
                <a16:creationId xmlns:a16="http://schemas.microsoft.com/office/drawing/2014/main" id="{E761F038-2D49-7E46-D928-50B9A3F9DCF1}"/>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301635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“回归”的由来？</a:t>
            </a:r>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p:txBody>
          <a:bodyPr/>
          <a:lstStyle/>
          <a:p>
            <a:r>
              <a:rPr lang="en-US" altLang="zh-CN" b="0" dirty="0" err="1"/>
              <a:t>FrancisGalton</a:t>
            </a:r>
            <a:r>
              <a:rPr lang="zh-CN" altLang="en-US" b="0" dirty="0"/>
              <a:t>，英国生物学家，他研究了父母身高与子女身高之间关系后得出，若父母身高高于平均大众身高，则其子女身高倾向于倒退生长，即会比其父母身高矮一些而更接近于大众平均身高。若父母身高小于平均身高，则其子女身高倾向于向上生长，以更接近于大众平均身高。此现象，被</a:t>
            </a:r>
            <a:r>
              <a:rPr lang="en-US" altLang="zh-CN" b="0" dirty="0"/>
              <a:t>Galton</a:t>
            </a:r>
            <a:r>
              <a:rPr lang="zh-CN" altLang="en-US" b="0" dirty="0"/>
              <a:t>称之为回归现象，即</a:t>
            </a:r>
            <a:r>
              <a:rPr lang="en-US" altLang="zh-CN" b="0" dirty="0"/>
              <a:t>regression. </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spTree>
    <p:extLst>
      <p:ext uri="{BB962C8B-B14F-4D97-AF65-F5344CB8AC3E}">
        <p14:creationId xmlns:p14="http://schemas.microsoft.com/office/powerpoint/2010/main" val="159918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E479DC-FFA9-AAE0-2AE4-DA10946A0FC8}"/>
              </a:ext>
            </a:extLst>
          </p:cNvPr>
          <p:cNvSpPr>
            <a:spLocks noGrp="1"/>
          </p:cNvSpPr>
          <p:nvPr>
            <p:ph type="body" sz="quarter" idx="11"/>
          </p:nvPr>
        </p:nvSpPr>
        <p:spPr/>
        <p:txBody>
          <a:bodyPr/>
          <a:lstStyle/>
          <a:p>
            <a:r>
              <a:rPr lang="zh-CN" altLang="en-US" dirty="0"/>
              <a:t>我们为什么使用回归分析？</a:t>
            </a:r>
          </a:p>
        </p:txBody>
      </p:sp>
      <p:sp>
        <p:nvSpPr>
          <p:cNvPr id="3" name="文本占位符 2">
            <a:extLst>
              <a:ext uri="{FF2B5EF4-FFF2-40B4-BE49-F238E27FC236}">
                <a16:creationId xmlns:a16="http://schemas.microsoft.com/office/drawing/2014/main" id="{FE258037-9E44-0F15-C3BF-B96856658853}"/>
              </a:ext>
            </a:extLst>
          </p:cNvPr>
          <p:cNvSpPr>
            <a:spLocks noGrp="1"/>
          </p:cNvSpPr>
          <p:nvPr>
            <p:ph type="body" sz="quarter" idx="14"/>
          </p:nvPr>
        </p:nvSpPr>
        <p:spPr/>
        <p:txBody>
          <a:bodyPr/>
          <a:lstStyle/>
          <a:p>
            <a:r>
              <a:rPr lang="zh-CN" altLang="en-US" sz="2000" b="0" dirty="0"/>
              <a:t>回归分析估计了两个或多个变量之间的关系。</a:t>
            </a:r>
            <a:endParaRPr lang="en-US" altLang="zh-CN" sz="2000" b="0" dirty="0"/>
          </a:p>
          <a:p>
            <a:r>
              <a:rPr lang="zh-CN" altLang="en-US" sz="2000" b="0" dirty="0"/>
              <a:t>比如说，在当前的经济条件下，你要估计一家公司的销售额增长情况。现在，你有公司最新的数据，这些数据显示出销售额增长大约是经济增长的</a:t>
            </a:r>
            <a:r>
              <a:rPr lang="en-US" altLang="zh-CN" sz="2000" b="0" dirty="0"/>
              <a:t>2.5</a:t>
            </a:r>
            <a:r>
              <a:rPr lang="zh-CN" altLang="en-US" sz="2000" b="0" dirty="0"/>
              <a:t>倍。那么使用回归分析，我们就可以根据当前和过去的信息来预测未来公司的销售情况。</a:t>
            </a:r>
          </a:p>
          <a:p>
            <a:r>
              <a:rPr lang="zh-CN" altLang="en-US" sz="2000" b="0" dirty="0"/>
              <a:t>使用回归分析的好处良多。具体如下：</a:t>
            </a:r>
          </a:p>
          <a:p>
            <a:r>
              <a:rPr lang="zh-CN" altLang="en-US" sz="2000" b="0" dirty="0"/>
              <a:t>表明自变量和因变量之间的显著关系；多个自变量对一个因变量的影响强度。</a:t>
            </a:r>
          </a:p>
          <a:p>
            <a:r>
              <a:rPr lang="zh-CN" altLang="en-US" sz="2000" b="0" dirty="0"/>
              <a:t>回归分析也允许我们去比较那些衡量不同尺度的变量之间的相互影响，如价格变动与促销活动数量之间联系。这些有利于帮助市场研究人员，数据分析人员以及数据科学家排除并估计出一组最佳的变量，用来构建预测模型</a:t>
            </a:r>
          </a:p>
        </p:txBody>
      </p:sp>
      <p:sp>
        <p:nvSpPr>
          <p:cNvPr id="4" name="灯片编号占位符 3">
            <a:extLst>
              <a:ext uri="{FF2B5EF4-FFF2-40B4-BE49-F238E27FC236}">
                <a16:creationId xmlns:a16="http://schemas.microsoft.com/office/drawing/2014/main" id="{C6234FFE-D69A-04EF-90C6-5B7154DC0635}"/>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spTree>
    <p:extLst>
      <p:ext uri="{BB962C8B-B14F-4D97-AF65-F5344CB8AC3E}">
        <p14:creationId xmlns:p14="http://schemas.microsoft.com/office/powerpoint/2010/main" val="268923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EC66D6-4CA5-310F-C604-B2FF4BDB7FFB}"/>
              </a:ext>
            </a:extLst>
          </p:cNvPr>
          <p:cNvSpPr>
            <a:spLocks noGrp="1"/>
          </p:cNvSpPr>
          <p:nvPr>
            <p:ph type="body" sz="quarter" idx="11"/>
          </p:nvPr>
        </p:nvSpPr>
        <p:spPr/>
        <p:txBody>
          <a:bodyPr/>
          <a:lstStyle/>
          <a:p>
            <a:r>
              <a:rPr lang="zh-CN" altLang="en-US" dirty="0"/>
              <a:t>什么是线性回归？</a:t>
            </a:r>
          </a:p>
        </p:txBody>
      </p:sp>
      <p:sp>
        <p:nvSpPr>
          <p:cNvPr id="3" name="文本占位符 2">
            <a:extLst>
              <a:ext uri="{FF2B5EF4-FFF2-40B4-BE49-F238E27FC236}">
                <a16:creationId xmlns:a16="http://schemas.microsoft.com/office/drawing/2014/main" id="{20BABE81-7D86-A7A4-1693-FB698AC744C6}"/>
              </a:ext>
            </a:extLst>
          </p:cNvPr>
          <p:cNvSpPr>
            <a:spLocks noGrp="1"/>
          </p:cNvSpPr>
          <p:nvPr>
            <p:ph type="body" sz="quarter" idx="14"/>
          </p:nvPr>
        </p:nvSpPr>
        <p:spPr>
          <a:xfrm>
            <a:off x="1017746" y="1498600"/>
            <a:ext cx="10399554" cy="4427638"/>
          </a:xfrm>
        </p:spPr>
        <p:txBody>
          <a:bodyPr/>
          <a:lstStyle/>
          <a:p>
            <a:r>
              <a:rPr lang="zh-CN" altLang="en-US" b="0" dirty="0"/>
              <a:t>回归分析是一种统计工具，它利用两个或两个以上变量之间的关系，由一个或几个变量来预测另一个变量。</a:t>
            </a:r>
            <a:endParaRPr lang="en-US" altLang="zh-CN" b="0" dirty="0"/>
          </a:p>
          <a:p>
            <a:pPr lvl="1"/>
            <a:r>
              <a:rPr lang="zh-CN" altLang="en-US" b="0" dirty="0"/>
              <a:t>自变量只有一个时，叫做一元线性回归</a:t>
            </a:r>
            <a:endParaRPr lang="en-US" altLang="zh-CN" b="0" dirty="0"/>
          </a:p>
          <a:p>
            <a:pPr lvl="1"/>
            <a:endParaRPr lang="en-US" altLang="zh-CN" dirty="0"/>
          </a:p>
          <a:p>
            <a:pPr marL="457200" lvl="1" indent="0">
              <a:buNone/>
            </a:pPr>
            <a:endParaRPr lang="en-US" altLang="zh-CN" dirty="0"/>
          </a:p>
          <a:p>
            <a:pPr lvl="1"/>
            <a:r>
              <a:rPr lang="zh-CN" altLang="en-US" b="0" dirty="0"/>
              <a:t>自变量有多个时，叫做多元线性回归</a:t>
            </a:r>
          </a:p>
        </p:txBody>
      </p:sp>
      <p:sp>
        <p:nvSpPr>
          <p:cNvPr id="4" name="灯片编号占位符 3">
            <a:extLst>
              <a:ext uri="{FF2B5EF4-FFF2-40B4-BE49-F238E27FC236}">
                <a16:creationId xmlns:a16="http://schemas.microsoft.com/office/drawing/2014/main" id="{9B74D5BB-EA62-5723-8126-0F36FF53B6B2}"/>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pic>
        <p:nvPicPr>
          <p:cNvPr id="6" name="图片 5">
            <a:extLst>
              <a:ext uri="{FF2B5EF4-FFF2-40B4-BE49-F238E27FC236}">
                <a16:creationId xmlns:a16="http://schemas.microsoft.com/office/drawing/2014/main" id="{D3CB9AD6-4F6F-37B1-C72D-86CBCAF7BD20}"/>
              </a:ext>
            </a:extLst>
          </p:cNvPr>
          <p:cNvPicPr>
            <a:picLocks noChangeAspect="1"/>
          </p:cNvPicPr>
          <p:nvPr/>
        </p:nvPicPr>
        <p:blipFill>
          <a:blip r:embed="rId2"/>
          <a:stretch>
            <a:fillRect/>
          </a:stretch>
        </p:blipFill>
        <p:spPr>
          <a:xfrm>
            <a:off x="1911571" y="3062287"/>
            <a:ext cx="2257425" cy="733425"/>
          </a:xfrm>
          <a:prstGeom prst="rect">
            <a:avLst/>
          </a:prstGeom>
        </p:spPr>
      </p:pic>
      <p:pic>
        <p:nvPicPr>
          <p:cNvPr id="8" name="图片 7">
            <a:extLst>
              <a:ext uri="{FF2B5EF4-FFF2-40B4-BE49-F238E27FC236}">
                <a16:creationId xmlns:a16="http://schemas.microsoft.com/office/drawing/2014/main" id="{374A91B4-08CC-2CAB-9E57-8FA9C84CDB12}"/>
              </a:ext>
            </a:extLst>
          </p:cNvPr>
          <p:cNvPicPr>
            <a:picLocks noChangeAspect="1"/>
          </p:cNvPicPr>
          <p:nvPr/>
        </p:nvPicPr>
        <p:blipFill>
          <a:blip r:embed="rId3"/>
          <a:stretch>
            <a:fillRect/>
          </a:stretch>
        </p:blipFill>
        <p:spPr>
          <a:xfrm>
            <a:off x="1876846" y="4575175"/>
            <a:ext cx="5754371" cy="784224"/>
          </a:xfrm>
          <a:prstGeom prst="rect">
            <a:avLst/>
          </a:prstGeom>
        </p:spPr>
      </p:pic>
    </p:spTree>
    <p:extLst>
      <p:ext uri="{BB962C8B-B14F-4D97-AF65-F5344CB8AC3E}">
        <p14:creationId xmlns:p14="http://schemas.microsoft.com/office/powerpoint/2010/main" val="4492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2638FBA-8980-3D7D-C6DE-F0A6466F3AE5}"/>
              </a:ext>
            </a:extLst>
          </p:cNvPr>
          <p:cNvSpPr>
            <a:spLocks noGrp="1"/>
          </p:cNvSpPr>
          <p:nvPr>
            <p:ph type="body" sz="quarter" idx="11"/>
          </p:nvPr>
        </p:nvSpPr>
        <p:spPr/>
        <p:txBody>
          <a:bodyPr/>
          <a:lstStyle/>
          <a:p>
            <a:r>
              <a:rPr lang="zh-CN" altLang="en-US" dirty="0"/>
              <a:t>一元线性回归</a:t>
            </a:r>
          </a:p>
        </p:txBody>
      </p:sp>
      <p:sp>
        <p:nvSpPr>
          <p:cNvPr id="4" name="灯片编号占位符 3">
            <a:extLst>
              <a:ext uri="{FF2B5EF4-FFF2-40B4-BE49-F238E27FC236}">
                <a16:creationId xmlns:a16="http://schemas.microsoft.com/office/drawing/2014/main" id="{4583CA06-015B-854A-4429-AA72AECFD327}"/>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pic>
        <p:nvPicPr>
          <p:cNvPr id="6" name="图片 5">
            <a:extLst>
              <a:ext uri="{FF2B5EF4-FFF2-40B4-BE49-F238E27FC236}">
                <a16:creationId xmlns:a16="http://schemas.microsoft.com/office/drawing/2014/main" id="{D112F25F-B05A-ACE8-5344-1E5CFAA8EDAD}"/>
              </a:ext>
            </a:extLst>
          </p:cNvPr>
          <p:cNvPicPr>
            <a:picLocks noChangeAspect="1"/>
          </p:cNvPicPr>
          <p:nvPr/>
        </p:nvPicPr>
        <p:blipFill>
          <a:blip r:embed="rId3"/>
          <a:stretch>
            <a:fillRect/>
          </a:stretch>
        </p:blipFill>
        <p:spPr>
          <a:xfrm>
            <a:off x="892372" y="1470527"/>
            <a:ext cx="10372725" cy="4657725"/>
          </a:xfrm>
          <a:prstGeom prst="rect">
            <a:avLst/>
          </a:prstGeom>
        </p:spPr>
      </p:pic>
    </p:spTree>
    <p:extLst>
      <p:ext uri="{BB962C8B-B14F-4D97-AF65-F5344CB8AC3E}">
        <p14:creationId xmlns:p14="http://schemas.microsoft.com/office/powerpoint/2010/main" val="86326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F4A4FE-3DAB-BB6C-467B-C61162C4FB73}"/>
              </a:ext>
            </a:extLst>
          </p:cNvPr>
          <p:cNvSpPr>
            <a:spLocks noGrp="1"/>
          </p:cNvSpPr>
          <p:nvPr>
            <p:ph type="body" sz="quarter" idx="11"/>
          </p:nvPr>
        </p:nvSpPr>
        <p:spPr/>
        <p:txBody>
          <a:bodyPr/>
          <a:lstStyle/>
          <a:p>
            <a:r>
              <a:rPr lang="zh-CN" altLang="en-US" dirty="0"/>
              <a:t>一元线性回归</a:t>
            </a:r>
          </a:p>
        </p:txBody>
      </p:sp>
      <p:sp>
        <p:nvSpPr>
          <p:cNvPr id="3" name="文本占位符 2">
            <a:extLst>
              <a:ext uri="{FF2B5EF4-FFF2-40B4-BE49-F238E27FC236}">
                <a16:creationId xmlns:a16="http://schemas.microsoft.com/office/drawing/2014/main" id="{3F45BAE4-C931-AD42-4051-9515B0CB2EF3}"/>
              </a:ext>
            </a:extLst>
          </p:cNvPr>
          <p:cNvSpPr>
            <a:spLocks noGrp="1"/>
          </p:cNvSpPr>
          <p:nvPr>
            <p:ph type="body" sz="quarter" idx="14"/>
          </p:nvPr>
        </p:nvSpPr>
        <p:spPr/>
        <p:txBody>
          <a:bodyPr/>
          <a:lstStyle/>
          <a:p>
            <a:endParaRPr lang="zh-CN" altLang="en-US" dirty="0"/>
          </a:p>
        </p:txBody>
      </p:sp>
      <p:sp>
        <p:nvSpPr>
          <p:cNvPr id="4" name="灯片编号占位符 3">
            <a:extLst>
              <a:ext uri="{FF2B5EF4-FFF2-40B4-BE49-F238E27FC236}">
                <a16:creationId xmlns:a16="http://schemas.microsoft.com/office/drawing/2014/main" id="{C27B2357-E1C9-CAED-B647-FA55D9FF9D6E}"/>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pic>
        <p:nvPicPr>
          <p:cNvPr id="6" name="图片 5">
            <a:extLst>
              <a:ext uri="{FF2B5EF4-FFF2-40B4-BE49-F238E27FC236}">
                <a16:creationId xmlns:a16="http://schemas.microsoft.com/office/drawing/2014/main" id="{092B0E39-47FC-7C4D-2C49-313F4A25AE6B}"/>
              </a:ext>
            </a:extLst>
          </p:cNvPr>
          <p:cNvPicPr>
            <a:picLocks noChangeAspect="1"/>
          </p:cNvPicPr>
          <p:nvPr/>
        </p:nvPicPr>
        <p:blipFill>
          <a:blip r:embed="rId2"/>
          <a:stretch>
            <a:fillRect/>
          </a:stretch>
        </p:blipFill>
        <p:spPr>
          <a:xfrm>
            <a:off x="1932971" y="1258137"/>
            <a:ext cx="8734019" cy="5012778"/>
          </a:xfrm>
          <a:prstGeom prst="rect">
            <a:avLst/>
          </a:prstGeom>
        </p:spPr>
      </p:pic>
    </p:spTree>
    <p:extLst>
      <p:ext uri="{BB962C8B-B14F-4D97-AF65-F5344CB8AC3E}">
        <p14:creationId xmlns:p14="http://schemas.microsoft.com/office/powerpoint/2010/main" val="263598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46A5C5-D31A-E504-475C-63C46C971C52}"/>
              </a:ext>
            </a:extLst>
          </p:cNvPr>
          <p:cNvSpPr>
            <a:spLocks noGrp="1"/>
          </p:cNvSpPr>
          <p:nvPr>
            <p:ph type="body" sz="quarter" idx="11"/>
          </p:nvPr>
        </p:nvSpPr>
        <p:spPr/>
        <p:txBody>
          <a:bodyPr/>
          <a:lstStyle/>
          <a:p>
            <a:r>
              <a:rPr lang="zh-CN" altLang="en-US" dirty="0"/>
              <a:t>一元线性回归</a:t>
            </a:r>
          </a:p>
        </p:txBody>
      </p:sp>
      <p:sp>
        <p:nvSpPr>
          <p:cNvPr id="3" name="文本占位符 2">
            <a:extLst>
              <a:ext uri="{FF2B5EF4-FFF2-40B4-BE49-F238E27FC236}">
                <a16:creationId xmlns:a16="http://schemas.microsoft.com/office/drawing/2014/main" id="{39220B9C-311A-A9AE-4421-1D848B08328F}"/>
              </a:ext>
            </a:extLst>
          </p:cNvPr>
          <p:cNvSpPr>
            <a:spLocks noGrp="1"/>
          </p:cNvSpPr>
          <p:nvPr>
            <p:ph type="body" sz="quarter" idx="14"/>
          </p:nvPr>
        </p:nvSpPr>
        <p:spPr/>
        <p:txBody>
          <a:bodyPr/>
          <a:lstStyle/>
          <a:p>
            <a:endParaRPr lang="zh-CN" altLang="en-US"/>
          </a:p>
        </p:txBody>
      </p:sp>
      <p:sp>
        <p:nvSpPr>
          <p:cNvPr id="4" name="灯片编号占位符 3">
            <a:extLst>
              <a:ext uri="{FF2B5EF4-FFF2-40B4-BE49-F238E27FC236}">
                <a16:creationId xmlns:a16="http://schemas.microsoft.com/office/drawing/2014/main" id="{49F03A91-4B78-148C-733D-42BBDB9BB92D}"/>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pic>
        <p:nvPicPr>
          <p:cNvPr id="6" name="图片 5">
            <a:extLst>
              <a:ext uri="{FF2B5EF4-FFF2-40B4-BE49-F238E27FC236}">
                <a16:creationId xmlns:a16="http://schemas.microsoft.com/office/drawing/2014/main" id="{1280B38F-5145-EF0E-C9ED-7D5F18C035F7}"/>
              </a:ext>
            </a:extLst>
          </p:cNvPr>
          <p:cNvPicPr>
            <a:picLocks noChangeAspect="1"/>
          </p:cNvPicPr>
          <p:nvPr/>
        </p:nvPicPr>
        <p:blipFill>
          <a:blip r:embed="rId2"/>
          <a:stretch>
            <a:fillRect/>
          </a:stretch>
        </p:blipFill>
        <p:spPr>
          <a:xfrm>
            <a:off x="909322" y="1358855"/>
            <a:ext cx="8571228" cy="5371195"/>
          </a:xfrm>
          <a:prstGeom prst="rect">
            <a:avLst/>
          </a:prstGeom>
        </p:spPr>
      </p:pic>
    </p:spTree>
    <p:extLst>
      <p:ext uri="{BB962C8B-B14F-4D97-AF65-F5344CB8AC3E}">
        <p14:creationId xmlns:p14="http://schemas.microsoft.com/office/powerpoint/2010/main" val="3726413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10190</TotalTime>
  <Words>601</Words>
  <Application>Microsoft Office PowerPoint</Application>
  <PresentationFormat>宽屏</PresentationFormat>
  <Paragraphs>91</Paragraphs>
  <Slides>25</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微软雅黑</vt:lpstr>
      <vt:lpstr>Arial</vt:lpstr>
      <vt:lpstr>Wingdings</vt:lpstr>
      <vt:lpstr>赤霞朱主题​​</vt:lpstr>
      <vt:lpstr>机器学习内容分享</vt:lpstr>
      <vt:lpstr>PowerPoint 演示文稿</vt:lpstr>
      <vt:lpstr>一元和多元线性回归理论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yin yimin</cp:lastModifiedBy>
  <cp:revision>342</cp:revision>
  <dcterms:created xsi:type="dcterms:W3CDTF">2019-01-23T14:14:04Z</dcterms:created>
  <dcterms:modified xsi:type="dcterms:W3CDTF">2022-08-14T13:12:53Z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